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82" r:id="rId4"/>
    <p:sldId id="281" r:id="rId5"/>
    <p:sldId id="385" r:id="rId6"/>
    <p:sldId id="386" r:id="rId7"/>
    <p:sldId id="387" r:id="rId8"/>
    <p:sldId id="275" r:id="rId9"/>
    <p:sldId id="388" r:id="rId10"/>
    <p:sldId id="389" r:id="rId11"/>
    <p:sldId id="390" r:id="rId12"/>
    <p:sldId id="391" r:id="rId13"/>
    <p:sldId id="392" r:id="rId14"/>
    <p:sldId id="393" r:id="rId15"/>
    <p:sldId id="394" r:id="rId16"/>
    <p:sldId id="291" r:id="rId17"/>
    <p:sldId id="395" r:id="rId18"/>
    <p:sldId id="292" r:id="rId19"/>
    <p:sldId id="293" r:id="rId20"/>
    <p:sldId id="296" r:id="rId21"/>
    <p:sldId id="284" r:id="rId22"/>
    <p:sldId id="285" r:id="rId23"/>
    <p:sldId id="286" r:id="rId24"/>
    <p:sldId id="287" r:id="rId25"/>
    <p:sldId id="288"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201"/>
    <p:restoredTop sz="95365"/>
  </p:normalViewPr>
  <p:slideViewPr>
    <p:cSldViewPr snapToGrid="0" snapToObjects="1">
      <p:cViewPr varScale="1">
        <p:scale>
          <a:sx n="73" d="100"/>
          <a:sy n="73" d="100"/>
        </p:scale>
        <p:origin x="584" y="6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381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8.png"/><Relationship Id="rId5" Type="http://schemas.openxmlformats.org/officeDocument/2006/relationships/image" Target="../media/image13.png"/><Relationship Id="rId10" Type="http://schemas.openxmlformats.org/officeDocument/2006/relationships/image" Target="../media/image10.png"/><Relationship Id="rId4" Type="http://schemas.openxmlformats.org/officeDocument/2006/relationships/image" Target="../media/image20.png"/><Relationship Id="rId9" Type="http://schemas.openxmlformats.org/officeDocument/2006/relationships/image" Target="../media/image9.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image" Target="../media/image21.png"/><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6</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60234" y="3226831"/>
            <a:ext cx="726801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18</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19th</a:t>
            </a:r>
            <a:r>
              <a:rPr dirty="0">
                <a:latin typeface="Gill Sans MT" panose="020B0502020104020203" pitchFamily="34" charset="77"/>
              </a:rPr>
              <a:t> </a:t>
            </a:r>
            <a:r>
              <a:rPr lang="en-GB" dirty="0">
                <a:latin typeface="Gill Sans MT" panose="020B0502020104020203" pitchFamily="34" charset="77"/>
              </a:rPr>
              <a:t>January</a:t>
            </a:r>
            <a:r>
              <a:rPr dirty="0">
                <a:latin typeface="Gill Sans MT" panose="020B0502020104020203" pitchFamily="34" charset="77"/>
              </a:rPr>
              <a:t> 202</a:t>
            </a:r>
            <a:r>
              <a:rPr lang="en-GB" dirty="0">
                <a:latin typeface="Gill Sans MT" panose="020B0502020104020203" pitchFamily="34" charset="77"/>
              </a:rPr>
              <a:t>6</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2047" y="1309202"/>
            <a:ext cx="332462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decrease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9207354" y="1671690"/>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696" y="4044264"/>
            <a:ext cx="5858963" cy="25648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When something decreases or when you decrease it, it becomes less in quantity, size, or intensity.</a:t>
            </a:r>
            <a:endParaRPr sz="4000" dirty="0">
              <a:latin typeface="Gill Sans MT" panose="020B0502020104020203" pitchFamily="34" charset="77"/>
            </a:endParaRPr>
          </a:p>
        </p:txBody>
      </p:sp>
      <p:sp>
        <p:nvSpPr>
          <p:cNvPr id="155" name="The was a tear in Freddie’s new school jumper."/>
          <p:cNvSpPr txBox="1"/>
          <p:nvPr/>
        </p:nvSpPr>
        <p:spPr>
          <a:xfrm>
            <a:off x="0" y="674947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Hamza needed to </a:t>
            </a:r>
            <a:r>
              <a:rPr lang="en-GB" sz="4000" b="1" dirty="0">
                <a:latin typeface="Gill Sans MT" panose="020B0502020104020203" pitchFamily="34" charset="77"/>
              </a:rPr>
              <a:t>decrease</a:t>
            </a:r>
            <a:r>
              <a:rPr lang="en-GB" sz="4000" dirty="0">
                <a:latin typeface="Gill Sans MT" panose="020B0502020104020203" pitchFamily="34" charset="77"/>
              </a:rPr>
              <a:t> his handwriting size.</a:t>
            </a:r>
            <a:endParaRPr sz="4000" dirty="0">
              <a:latin typeface="Gill Sans MT" panose="020B0502020104020203" pitchFamily="34" charset="77"/>
            </a:endParaRPr>
          </a:p>
        </p:txBody>
      </p:sp>
      <p:sp>
        <p:nvSpPr>
          <p:cNvPr id="165" name="Word Class"/>
          <p:cNvSpPr txBox="1"/>
          <p:nvPr/>
        </p:nvSpPr>
        <p:spPr>
          <a:xfrm>
            <a:off x="10335049" y="1253517"/>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78697" y="2182175"/>
            <a:ext cx="457592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de-crease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lessen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police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amount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2" name="Picture 21" descr="Icon&#10;&#10;Description automatically generated with medium confidence">
            <a:extLst>
              <a:ext uri="{FF2B5EF4-FFF2-40B4-BE49-F238E27FC236}">
                <a16:creationId xmlns:a16="http://schemas.microsoft.com/office/drawing/2014/main" id="{146EDB80-6951-474E-B8AB-B6A6E56216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1413" y="2489012"/>
            <a:ext cx="4287836" cy="4287836"/>
          </a:xfrm>
          <a:prstGeom prst="rect">
            <a:avLst/>
          </a:prstGeom>
        </p:spPr>
      </p:pic>
    </p:spTree>
    <p:extLst>
      <p:ext uri="{BB962C8B-B14F-4D97-AF65-F5344CB8AC3E}">
        <p14:creationId xmlns:p14="http://schemas.microsoft.com/office/powerpoint/2010/main" val="276639629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63287" y="1309202"/>
            <a:ext cx="369171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automatic</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1984" y="4109564"/>
            <a:ext cx="5798455" cy="21339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400" dirty="0">
                <a:latin typeface="Gill Sans MT" panose="020B0502020104020203" pitchFamily="34" charset="77"/>
              </a:rPr>
              <a:t>An automatic action is one that you do without thinking about it.</a:t>
            </a:r>
            <a:endParaRPr sz="4400" dirty="0">
              <a:latin typeface="Gill Sans MT" panose="020B0502020104020203" pitchFamily="34" charset="77"/>
            </a:endParaRPr>
          </a:p>
        </p:txBody>
      </p:sp>
      <p:sp>
        <p:nvSpPr>
          <p:cNvPr id="155" name="The was a tear in Freddie’s new school jumper."/>
          <p:cNvSpPr txBox="1"/>
          <p:nvPr/>
        </p:nvSpPr>
        <p:spPr>
          <a:xfrm>
            <a:off x="0" y="676768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fire bell would </a:t>
            </a:r>
            <a:r>
              <a:rPr lang="en-GB" sz="4000" b="1" dirty="0">
                <a:latin typeface="Gill Sans MT" panose="020B0502020104020203" pitchFamily="34" charset="77"/>
              </a:rPr>
              <a:t>automatically</a:t>
            </a:r>
            <a:r>
              <a:rPr lang="en-GB" sz="4000" dirty="0">
                <a:latin typeface="Gill Sans MT" panose="020B0502020104020203" pitchFamily="34" charset="77"/>
              </a:rPr>
              <a:t> sound the alarm.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au-to-mat-</a:t>
            </a:r>
            <a:r>
              <a:rPr lang="en-GB" dirty="0" err="1">
                <a:latin typeface="Gill Sans MT" panose="020B0502020104020203" pitchFamily="34" charset="77"/>
              </a:rPr>
              <a:t>ic</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automated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manual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static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electronic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semi-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machine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6" name="Picture 5" descr="Icon&#10;&#10;Description automatically generated with low confidence">
            <a:extLst>
              <a:ext uri="{FF2B5EF4-FFF2-40B4-BE49-F238E27FC236}">
                <a16:creationId xmlns:a16="http://schemas.microsoft.com/office/drawing/2014/main" id="{FF761F51-5000-7643-974F-CDC50E3D35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7174519" y="2302168"/>
            <a:ext cx="4876800" cy="4876800"/>
          </a:xfrm>
          <a:prstGeom prst="rect">
            <a:avLst/>
          </a:prstGeom>
        </p:spPr>
      </p:pic>
    </p:spTree>
    <p:extLst>
      <p:ext uri="{BB962C8B-B14F-4D97-AF65-F5344CB8AC3E}">
        <p14:creationId xmlns:p14="http://schemas.microsoft.com/office/powerpoint/2010/main" val="212698714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2452" y="1309202"/>
            <a:ext cx="217687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insert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28235"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87202" y="3962819"/>
            <a:ext cx="5622212"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If you insert an object into something, you put the object inside it.</a:t>
            </a:r>
            <a:endParaRPr sz="4000" dirty="0">
              <a:latin typeface="Gill Sans MT" panose="020B0502020104020203" pitchFamily="34" charset="77"/>
            </a:endParaRPr>
          </a:p>
        </p:txBody>
      </p:sp>
      <p:sp>
        <p:nvSpPr>
          <p:cNvPr id="155" name="The was a tear in Freddie’s new school jumper."/>
          <p:cNvSpPr txBox="1"/>
          <p:nvPr/>
        </p:nvSpPr>
        <p:spPr>
          <a:xfrm>
            <a:off x="0" y="676768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Emily </a:t>
            </a:r>
            <a:r>
              <a:rPr lang="en-GB" sz="4000" b="1" dirty="0">
                <a:latin typeface="Gill Sans MT" panose="020B0502020104020203" pitchFamily="34" charset="77"/>
              </a:rPr>
              <a:t>inserted</a:t>
            </a:r>
            <a:r>
              <a:rPr lang="en-GB" sz="4000" dirty="0">
                <a:latin typeface="Gill Sans MT" panose="020B0502020104020203" pitchFamily="34" charset="77"/>
              </a:rPr>
              <a:t> the coin into the machine.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a:t>
            </a:r>
            <a:r>
              <a:rPr lang="en-GB" dirty="0" err="1">
                <a:latin typeface="Gill Sans MT" panose="020B0502020104020203" pitchFamily="34" charset="77"/>
              </a:rPr>
              <a:t>sert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shove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3" name="Picture 22" descr="Icon&#10;&#10;Description automatically generated">
            <a:extLst>
              <a:ext uri="{FF2B5EF4-FFF2-40B4-BE49-F238E27FC236}">
                <a16:creationId xmlns:a16="http://schemas.microsoft.com/office/drawing/2014/main" id="{8C84A93B-45D3-C545-9959-5E89F50949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5593" y="2981834"/>
            <a:ext cx="3654547" cy="3654547"/>
          </a:xfrm>
          <a:prstGeom prst="rect">
            <a:avLst/>
          </a:prstGeom>
        </p:spPr>
      </p:pic>
    </p:spTree>
    <p:extLst>
      <p:ext uri="{BB962C8B-B14F-4D97-AF65-F5344CB8AC3E}">
        <p14:creationId xmlns:p14="http://schemas.microsoft.com/office/powerpoint/2010/main" val="326462045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09162" y="1309202"/>
            <a:ext cx="339997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persuade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2736" y="4024908"/>
            <a:ext cx="658263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persuade someone to do something, you cause them to do it by giving them good reasons for doing it.</a:t>
            </a:r>
            <a:endParaRPr sz="3600" dirty="0">
              <a:latin typeface="Gill Sans MT" panose="020B0502020104020203" pitchFamily="34" charset="77"/>
            </a:endParaRPr>
          </a:p>
        </p:txBody>
      </p:sp>
      <p:sp>
        <p:nvSpPr>
          <p:cNvPr id="155" name="The was a tear in Freddie’s new school jumper."/>
          <p:cNvSpPr txBox="1"/>
          <p:nvPr/>
        </p:nvSpPr>
        <p:spPr>
          <a:xfrm>
            <a:off x="0" y="6699392"/>
            <a:ext cx="12999689"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children </a:t>
            </a:r>
            <a:r>
              <a:rPr lang="en-GB" b="1" dirty="0">
                <a:latin typeface="Gill Sans MT" panose="020B0502020104020203" pitchFamily="34" charset="77"/>
              </a:rPr>
              <a:t>persuaded</a:t>
            </a:r>
            <a:r>
              <a:rPr lang="en-GB" dirty="0">
                <a:latin typeface="Gill Sans MT" panose="020B0502020104020203" pitchFamily="34" charset="77"/>
              </a:rPr>
              <a:t> Mrs Hill to do extra PE.</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per-</a:t>
            </a:r>
            <a:r>
              <a:rPr lang="en-GB" dirty="0" err="1">
                <a:latin typeface="Gill Sans MT" panose="020B0502020104020203" pitchFamily="34" charset="77"/>
              </a:rPr>
              <a:t>suade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5112" y="7748437"/>
          <a:ext cx="13127900" cy="1804446"/>
        </p:xfrm>
        <a:graphic>
          <a:graphicData uri="http://schemas.openxmlformats.org/drawingml/2006/table">
            <a:tbl>
              <a:tblPr firstRow="1" bandRow="1">
                <a:tableStyleId>{5940675A-B579-460E-94D1-54222C63F5DA}</a:tableStyleId>
              </a:tblPr>
              <a:tblGrid>
                <a:gridCol w="2725965">
                  <a:extLst>
                    <a:ext uri="{9D8B030D-6E8A-4147-A177-3AD203B41FA5}">
                      <a16:colId xmlns:a16="http://schemas.microsoft.com/office/drawing/2014/main" val="1062734036"/>
                    </a:ext>
                  </a:extLst>
                </a:gridCol>
                <a:gridCol w="2725965">
                  <a:extLst>
                    <a:ext uri="{9D8B030D-6E8A-4147-A177-3AD203B41FA5}">
                      <a16:colId xmlns:a16="http://schemas.microsoft.com/office/drawing/2014/main" val="2844254734"/>
                    </a:ext>
                  </a:extLst>
                </a:gridCol>
                <a:gridCol w="2224040">
                  <a:extLst>
                    <a:ext uri="{9D8B030D-6E8A-4147-A177-3AD203B41FA5}">
                      <a16:colId xmlns:a16="http://schemas.microsoft.com/office/drawing/2014/main" val="3331088901"/>
                    </a:ext>
                  </a:extLst>
                </a:gridCol>
                <a:gridCol w="2725965">
                  <a:extLst>
                    <a:ext uri="{9D8B030D-6E8A-4147-A177-3AD203B41FA5}">
                      <a16:colId xmlns:a16="http://schemas.microsoft.com/office/drawing/2014/main" val="2209242225"/>
                    </a:ext>
                  </a:extLst>
                </a:gridCol>
                <a:gridCol w="2725965">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convince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sion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influence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trade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6" name="Picture 5" descr="Icon&#10;&#10;Description automatically generated">
            <a:extLst>
              <a:ext uri="{FF2B5EF4-FFF2-40B4-BE49-F238E27FC236}">
                <a16:creationId xmlns:a16="http://schemas.microsoft.com/office/drawing/2014/main" id="{17BEC55F-CD11-6749-8634-B20B9D2D18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9395" y="2809548"/>
            <a:ext cx="3724394" cy="3724394"/>
          </a:xfrm>
          <a:prstGeom prst="rect">
            <a:avLst/>
          </a:prstGeom>
        </p:spPr>
      </p:pic>
    </p:spTree>
    <p:extLst>
      <p:ext uri="{BB962C8B-B14F-4D97-AF65-F5344CB8AC3E}">
        <p14:creationId xmlns:p14="http://schemas.microsoft.com/office/powerpoint/2010/main" val="206424906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27257" y="1309202"/>
            <a:ext cx="205665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signal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08278" y="4241824"/>
            <a:ext cx="5803798"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signal is a gesture, sound, or action which is intended to give a particular message to the person who sees or hears it.</a:t>
            </a:r>
            <a:endParaRPr sz="3200" dirty="0">
              <a:latin typeface="Gill Sans MT" panose="020B0502020104020203" pitchFamily="34" charset="77"/>
            </a:endParaRPr>
          </a:p>
        </p:txBody>
      </p:sp>
      <p:sp>
        <p:nvSpPr>
          <p:cNvPr id="155" name="The was a tear in Freddie’s new school jumper."/>
          <p:cNvSpPr txBox="1"/>
          <p:nvPr/>
        </p:nvSpPr>
        <p:spPr>
          <a:xfrm>
            <a:off x="0" y="668663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head teacher gave the </a:t>
            </a:r>
            <a:r>
              <a:rPr lang="en-GB" sz="4000" b="1" dirty="0">
                <a:latin typeface="Gill Sans MT" panose="020B0502020104020203" pitchFamily="34" charset="77"/>
              </a:rPr>
              <a:t>signal</a:t>
            </a:r>
            <a:r>
              <a:rPr lang="en-GB" sz="4000" dirty="0">
                <a:latin typeface="Gill Sans MT" panose="020B0502020104020203" pitchFamily="34" charset="77"/>
              </a:rPr>
              <a:t> to stand up.</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4283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sig-</a:t>
            </a:r>
            <a:r>
              <a:rPr lang="en-GB" dirty="0" err="1">
                <a:latin typeface="Gill Sans MT" panose="020B0502020104020203" pitchFamily="34" charset="77"/>
              </a:rPr>
              <a:t>nal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44921874"/>
              </p:ext>
            </p:extLst>
          </p:nvPr>
        </p:nvGraphicFramePr>
        <p:xfrm>
          <a:off x="5110" y="7667388"/>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 message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prompt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3" name="Picture 22" descr="Icon&#10;&#10;Description automatically generated">
            <a:extLst>
              <a:ext uri="{FF2B5EF4-FFF2-40B4-BE49-F238E27FC236}">
                <a16:creationId xmlns:a16="http://schemas.microsoft.com/office/drawing/2014/main" id="{D4BD06DA-9854-D04E-8B96-E24C138DEA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4093" y="3094422"/>
            <a:ext cx="3364971" cy="3364971"/>
          </a:xfrm>
          <a:prstGeom prst="rect">
            <a:avLst/>
          </a:prstGeom>
        </p:spPr>
      </p:pic>
    </p:spTree>
    <p:extLst>
      <p:ext uri="{BB962C8B-B14F-4D97-AF65-F5344CB8AC3E}">
        <p14:creationId xmlns:p14="http://schemas.microsoft.com/office/powerpoint/2010/main" val="242026094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attention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annoy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spotless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remind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decrease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insert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automatic</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signal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attention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annoy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spotless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suggestion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remind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nvGraphicFramePr>
        <p:xfrm>
          <a:off x="5934636" y="1251704"/>
          <a:ext cx="4199392" cy="7723200"/>
        </p:xfrm>
        <a:graphic>
          <a:graphicData uri="http://schemas.openxmlformats.org/drawingml/2006/table">
            <a:tbl>
              <a:tblPr firstRow="1" bandRow="1">
                <a:tableStyleId>{5940675A-B579-460E-94D1-54222C63F5DA}</a:tableStyleId>
              </a:tblPr>
              <a:tblGrid>
                <a:gridCol w="4199392">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is completely clean.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give someone or something your ****, you look at it, listen to it, or think about it 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someone **** you of a fact or event that you already know about, they say something which makes you think about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someone or something **** you, it makes you fairly angry and impatient.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make a ****, you put forward an idea or plan for someone to think about.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2" name="Picture 21" descr="Icon&#10;&#10;Description automatically generated">
            <a:extLst>
              <a:ext uri="{FF2B5EF4-FFF2-40B4-BE49-F238E27FC236}">
                <a16:creationId xmlns:a16="http://schemas.microsoft.com/office/drawing/2014/main" id="{CF94A171-4D78-484F-85BE-348717B35B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0083" y="5252484"/>
            <a:ext cx="1240805" cy="1240805"/>
          </a:xfrm>
          <a:prstGeom prst="rect">
            <a:avLst/>
          </a:prstGeom>
        </p:spPr>
      </p:pic>
      <p:pic>
        <p:nvPicPr>
          <p:cNvPr id="23" name="Picture 22" descr="Icon&#10;&#10;Description automatically generated">
            <a:extLst>
              <a:ext uri="{FF2B5EF4-FFF2-40B4-BE49-F238E27FC236}">
                <a16:creationId xmlns:a16="http://schemas.microsoft.com/office/drawing/2014/main" id="{3861E90B-A57A-CB44-AD24-31A9FBFEF5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61339" y="5352690"/>
            <a:ext cx="834138" cy="834138"/>
          </a:xfrm>
          <a:prstGeom prst="rect">
            <a:avLst/>
          </a:prstGeom>
        </p:spPr>
      </p:pic>
      <p:pic>
        <p:nvPicPr>
          <p:cNvPr id="24" name="Picture 23" descr="Graphical user interface&#10;&#10;Description automatically generated">
            <a:extLst>
              <a:ext uri="{FF2B5EF4-FFF2-40B4-BE49-F238E27FC236}">
                <a16:creationId xmlns:a16="http://schemas.microsoft.com/office/drawing/2014/main" id="{E6EF9AA1-7BFE-CF4A-9676-46632FF2BCA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8525" y="7816839"/>
            <a:ext cx="1240804" cy="1240804"/>
          </a:xfrm>
          <a:prstGeom prst="rect">
            <a:avLst/>
          </a:prstGeom>
        </p:spPr>
      </p:pic>
      <p:pic>
        <p:nvPicPr>
          <p:cNvPr id="25" name="Picture 24" descr="A picture containing text, sign, vector graphics&#10;&#10;Description automatically generated">
            <a:extLst>
              <a:ext uri="{FF2B5EF4-FFF2-40B4-BE49-F238E27FC236}">
                <a16:creationId xmlns:a16="http://schemas.microsoft.com/office/drawing/2014/main" id="{E8031370-5750-C648-83C0-8172E02AAD3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75917" y="2579706"/>
            <a:ext cx="1126453" cy="1126453"/>
          </a:xfrm>
          <a:prstGeom prst="rect">
            <a:avLst/>
          </a:prstGeom>
        </p:spPr>
      </p:pic>
      <p:pic>
        <p:nvPicPr>
          <p:cNvPr id="26" name="Picture 25" descr="Icon&#10;&#10;Description automatically generated">
            <a:extLst>
              <a:ext uri="{FF2B5EF4-FFF2-40B4-BE49-F238E27FC236}">
                <a16:creationId xmlns:a16="http://schemas.microsoft.com/office/drawing/2014/main" id="{5EC4EE3D-F22C-9A43-AF3E-5184BC33CAF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60335" y="6381431"/>
            <a:ext cx="1240804" cy="1240804"/>
          </a:xfrm>
          <a:prstGeom prst="rect">
            <a:avLst/>
          </a:prstGeom>
        </p:spPr>
      </p:pic>
      <p:pic>
        <p:nvPicPr>
          <p:cNvPr id="27" name="Picture 26" descr="Shape&#10;&#10;Description automatically generated with low confidence">
            <a:extLst>
              <a:ext uri="{FF2B5EF4-FFF2-40B4-BE49-F238E27FC236}">
                <a16:creationId xmlns:a16="http://schemas.microsoft.com/office/drawing/2014/main" id="{9344D4F2-A6F3-B44E-BA56-0FE43C4F98A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072304" y="6721329"/>
            <a:ext cx="748584" cy="748584"/>
          </a:xfrm>
          <a:prstGeom prst="rect">
            <a:avLst/>
          </a:prstGeom>
        </p:spPr>
      </p:pic>
      <p:pic>
        <p:nvPicPr>
          <p:cNvPr id="28" name="Picture 27" descr="A picture containing text, sign, vector graphics&#10;&#10;Description automatically generated">
            <a:extLst>
              <a:ext uri="{FF2B5EF4-FFF2-40B4-BE49-F238E27FC236}">
                <a16:creationId xmlns:a16="http://schemas.microsoft.com/office/drawing/2014/main" id="{3C12E7B1-56B0-394D-BC54-6AFB2499AE3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267504" y="3789106"/>
            <a:ext cx="1343277" cy="134327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decrease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automatic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insert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persuade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signal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nvGraphicFramePr>
        <p:xfrm>
          <a:off x="5934636" y="1251704"/>
          <a:ext cx="4199392" cy="7723200"/>
        </p:xfrm>
        <a:graphic>
          <a:graphicData uri="http://schemas.openxmlformats.org/drawingml/2006/table">
            <a:tbl>
              <a:tblPr firstRow="1" bandRow="1">
                <a:tableStyleId>{5940675A-B579-460E-94D1-54222C63F5DA}</a:tableStyleId>
              </a:tblPr>
              <a:tblGrid>
                <a:gridCol w="4199392">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 gesture, sound, or action which is intended to give a particular message to the person who sees or hears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When something **** or when you decrease it, it becomes less in quantity, size, or intensity.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someone to do something, you cause them to do it by giving them good reasons for doing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An **** action is one that you do without thinking about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an object into something, you put the object inside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3" name="Picture 2" descr="Icon&#10;&#10;Description automatically generated">
            <a:extLst>
              <a:ext uri="{FF2B5EF4-FFF2-40B4-BE49-F238E27FC236}">
                <a16:creationId xmlns:a16="http://schemas.microsoft.com/office/drawing/2014/main" id="{39450F42-B096-354A-984B-59735769E6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13684" y="2399689"/>
            <a:ext cx="1300441" cy="1300441"/>
          </a:xfrm>
          <a:prstGeom prst="rect">
            <a:avLst/>
          </a:prstGeom>
        </p:spPr>
      </p:pic>
      <p:pic>
        <p:nvPicPr>
          <p:cNvPr id="29" name="Picture 28" descr="Icon&#10;&#10;Description automatically generated">
            <a:extLst>
              <a:ext uri="{FF2B5EF4-FFF2-40B4-BE49-F238E27FC236}">
                <a16:creationId xmlns:a16="http://schemas.microsoft.com/office/drawing/2014/main" id="{9AB38DC2-6750-F846-98D7-6C1F8045E4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03970" y="5287114"/>
            <a:ext cx="919868" cy="919868"/>
          </a:xfrm>
          <a:prstGeom prst="rect">
            <a:avLst/>
          </a:prstGeom>
        </p:spPr>
      </p:pic>
      <p:pic>
        <p:nvPicPr>
          <p:cNvPr id="30" name="Picture 29" descr="Icon&#10;&#10;Description automatically generated">
            <a:extLst>
              <a:ext uri="{FF2B5EF4-FFF2-40B4-BE49-F238E27FC236}">
                <a16:creationId xmlns:a16="http://schemas.microsoft.com/office/drawing/2014/main" id="{A05F0BB3-EBB6-4A40-95ED-0A1CEA30AC9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13686" y="7873839"/>
            <a:ext cx="1072937" cy="1072937"/>
          </a:xfrm>
          <a:prstGeom prst="rect">
            <a:avLst/>
          </a:prstGeom>
        </p:spPr>
      </p:pic>
      <p:pic>
        <p:nvPicPr>
          <p:cNvPr id="31" name="Picture 30" descr="Icon&#10;&#10;Description automatically generated with low confidence">
            <a:extLst>
              <a:ext uri="{FF2B5EF4-FFF2-40B4-BE49-F238E27FC236}">
                <a16:creationId xmlns:a16="http://schemas.microsoft.com/office/drawing/2014/main" id="{5C6EBE49-BC4A-1740-96B3-9712828B257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10194932" y="6349435"/>
            <a:ext cx="1319193" cy="1319193"/>
          </a:xfrm>
          <a:prstGeom prst="rect">
            <a:avLst/>
          </a:prstGeom>
        </p:spPr>
      </p:pic>
      <p:pic>
        <p:nvPicPr>
          <p:cNvPr id="32" name="Picture 31" descr="Icon&#10;&#10;Description automatically generated with medium confidence">
            <a:extLst>
              <a:ext uri="{FF2B5EF4-FFF2-40B4-BE49-F238E27FC236}">
                <a16:creationId xmlns:a16="http://schemas.microsoft.com/office/drawing/2014/main" id="{FC9CD438-30E9-4A4D-9B6F-C9B0519209A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234312" y="3736462"/>
            <a:ext cx="1229770" cy="122977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3" name="tear"/>
          <p:cNvSpPr txBox="1"/>
          <p:nvPr/>
        </p:nvSpPr>
        <p:spPr>
          <a:xfrm>
            <a:off x="2386798" y="3085008"/>
            <a:ext cx="28244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attention</a:t>
            </a:r>
            <a:endParaRPr b="1" dirty="0">
              <a:latin typeface="Gill Sans MT" panose="020B0502020104020203" pitchFamily="34" charset="77"/>
              <a:sym typeface="American Typewriter"/>
            </a:endParaRPr>
          </a:p>
        </p:txBody>
      </p:sp>
      <p:sp>
        <p:nvSpPr>
          <p:cNvPr id="134" name="office"/>
          <p:cNvSpPr txBox="1"/>
          <p:nvPr/>
        </p:nvSpPr>
        <p:spPr>
          <a:xfrm>
            <a:off x="2866905" y="3993661"/>
            <a:ext cx="186429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annoy</a:t>
            </a:r>
            <a:endParaRPr dirty="0">
              <a:latin typeface="Gill Sans MT" panose="020B0502020104020203" pitchFamily="34" charset="77"/>
            </a:endParaRPr>
          </a:p>
        </p:txBody>
      </p:sp>
      <p:sp>
        <p:nvSpPr>
          <p:cNvPr id="135" name="spare"/>
          <p:cNvSpPr txBox="1"/>
          <p:nvPr/>
        </p:nvSpPr>
        <p:spPr>
          <a:xfrm>
            <a:off x="2590384" y="4843260"/>
            <a:ext cx="241732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spotless</a:t>
            </a:r>
            <a:endParaRPr b="1" dirty="0">
              <a:latin typeface="Gill Sans MT" panose="020B0502020104020203" pitchFamily="34" charset="77"/>
              <a:sym typeface="American Typewriter"/>
            </a:endParaRPr>
          </a:p>
        </p:txBody>
      </p:sp>
      <p:sp>
        <p:nvSpPr>
          <p:cNvPr id="136" name="chipped"/>
          <p:cNvSpPr txBox="1"/>
          <p:nvPr/>
        </p:nvSpPr>
        <p:spPr>
          <a:xfrm>
            <a:off x="2200855" y="5769060"/>
            <a:ext cx="319638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suggestion</a:t>
            </a:r>
            <a:endParaRPr dirty="0">
              <a:latin typeface="Gill Sans MT" panose="020B0502020104020203" pitchFamily="34" charset="77"/>
            </a:endParaRPr>
          </a:p>
        </p:txBody>
      </p:sp>
      <p:sp>
        <p:nvSpPr>
          <p:cNvPr id="137" name="lift"/>
          <p:cNvSpPr txBox="1"/>
          <p:nvPr/>
        </p:nvSpPr>
        <p:spPr>
          <a:xfrm>
            <a:off x="2680153" y="6639612"/>
            <a:ext cx="223779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remind</a:t>
            </a:r>
            <a:endParaRPr dirty="0">
              <a:latin typeface="Gill Sans MT" panose="020B0502020104020203" pitchFamily="34" charset="77"/>
            </a:endParaRPr>
          </a:p>
        </p:txBody>
      </p:sp>
      <p:sp>
        <p:nvSpPr>
          <p:cNvPr id="138" name="mutter"/>
          <p:cNvSpPr txBox="1"/>
          <p:nvPr/>
        </p:nvSpPr>
        <p:spPr>
          <a:xfrm>
            <a:off x="7662841" y="3961911"/>
            <a:ext cx="310662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automatic</a:t>
            </a:r>
            <a:endParaRPr b="1" dirty="0">
              <a:latin typeface="Gill Sans MT" panose="020B0502020104020203" pitchFamily="34" charset="77"/>
              <a:sym typeface="American Typewriter"/>
            </a:endParaRPr>
          </a:p>
        </p:txBody>
      </p:sp>
      <p:sp>
        <p:nvSpPr>
          <p:cNvPr id="139" name="unveil"/>
          <p:cNvSpPr txBox="1"/>
          <p:nvPr/>
        </p:nvSpPr>
        <p:spPr>
          <a:xfrm>
            <a:off x="7731372" y="5750010"/>
            <a:ext cx="27796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persuade</a:t>
            </a:r>
            <a:endParaRPr b="1" dirty="0">
              <a:latin typeface="Gill Sans MT" panose="020B0502020104020203" pitchFamily="34" charset="77"/>
              <a:sym typeface="American Typewriter"/>
            </a:endParaRPr>
          </a:p>
        </p:txBody>
      </p:sp>
      <p:sp>
        <p:nvSpPr>
          <p:cNvPr id="140" name="tolerate"/>
          <p:cNvSpPr txBox="1"/>
          <p:nvPr/>
        </p:nvSpPr>
        <p:spPr>
          <a:xfrm>
            <a:off x="7863224" y="3065958"/>
            <a:ext cx="270587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decrease</a:t>
            </a:r>
            <a:endParaRPr dirty="0">
              <a:latin typeface="Gill Sans MT" panose="020B0502020104020203" pitchFamily="34" charset="77"/>
            </a:endParaRPr>
          </a:p>
        </p:txBody>
      </p:sp>
      <p:sp>
        <p:nvSpPr>
          <p:cNvPr id="141" name="fixation"/>
          <p:cNvSpPr txBox="1"/>
          <p:nvPr/>
        </p:nvSpPr>
        <p:spPr>
          <a:xfrm>
            <a:off x="8320882" y="4824210"/>
            <a:ext cx="179055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insert</a:t>
            </a:r>
            <a:endParaRPr dirty="0">
              <a:latin typeface="Gill Sans MT" panose="020B0502020104020203" pitchFamily="34" charset="77"/>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8301233" y="6639611"/>
            <a:ext cx="175047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signal</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61043" y="803484"/>
            <a:ext cx="792684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attention</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569728"/>
            <a:ext cx="1087598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annoy</a:t>
            </a:r>
            <a:endParaRPr sz="34400" dirty="0">
              <a:latin typeface="Gill Sans MT" panose="020B0502020104020203" pitchFamily="34" charset="77"/>
            </a:endParaRPr>
          </a:p>
        </p:txBody>
      </p:sp>
      <p:pic>
        <p:nvPicPr>
          <p:cNvPr id="16" name="Picture 15" descr="A picture containing text, sign, vector graphics&#10;&#10;Description automatically generated">
            <a:extLst>
              <a:ext uri="{FF2B5EF4-FFF2-40B4-BE49-F238E27FC236}">
                <a16:creationId xmlns:a16="http://schemas.microsoft.com/office/drawing/2014/main" id="{5F503926-5D7D-AE45-9C9D-322614E234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54585" y="473186"/>
            <a:ext cx="3590947" cy="3590947"/>
          </a:xfrm>
          <a:prstGeom prst="rect">
            <a:avLst/>
          </a:prstGeom>
        </p:spPr>
      </p:pic>
      <p:pic>
        <p:nvPicPr>
          <p:cNvPr id="18" name="Picture 17" descr="Icon&#10;&#10;Description automatically generated">
            <a:extLst>
              <a:ext uri="{FF2B5EF4-FFF2-40B4-BE49-F238E27FC236}">
                <a16:creationId xmlns:a16="http://schemas.microsoft.com/office/drawing/2014/main" id="{712F8FEE-C20F-8B40-A903-A98C9565D1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8182" y="5602225"/>
            <a:ext cx="3583586" cy="3583586"/>
          </a:xfrm>
          <a:prstGeom prst="rect">
            <a:avLst/>
          </a:prstGeom>
        </p:spPr>
      </p:pic>
      <p:pic>
        <p:nvPicPr>
          <p:cNvPr id="20" name="Picture 19" descr="Shape&#10;&#10;Description automatically generated with low confidence">
            <a:extLst>
              <a:ext uri="{FF2B5EF4-FFF2-40B4-BE49-F238E27FC236}">
                <a16:creationId xmlns:a16="http://schemas.microsoft.com/office/drawing/2014/main" id="{82EB1646-0063-7645-83FF-9D15C8BD4E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5634" y="6725021"/>
            <a:ext cx="1653861" cy="1653861"/>
          </a:xfrm>
          <a:prstGeom prst="rect">
            <a:avLst/>
          </a:prstGeom>
        </p:spPr>
      </p:pic>
    </p:spTree>
    <p:extLst>
      <p:ext uri="{BB962C8B-B14F-4D97-AF65-F5344CB8AC3E}">
        <p14:creationId xmlns:p14="http://schemas.microsoft.com/office/powerpoint/2010/main" val="24237545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31384" y="451002"/>
            <a:ext cx="836607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spotless</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7946" y="6063484"/>
            <a:ext cx="1041922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suggestion</a:t>
            </a:r>
            <a:endParaRPr sz="16600" dirty="0">
              <a:latin typeface="Gill Sans MT" panose="020B0502020104020203" pitchFamily="34" charset="77"/>
            </a:endParaRPr>
          </a:p>
        </p:txBody>
      </p:sp>
      <p:pic>
        <p:nvPicPr>
          <p:cNvPr id="4" name="Picture 3" descr="A picture containing text, sign, vector graphics&#10;&#10;Description automatically generated">
            <a:extLst>
              <a:ext uri="{FF2B5EF4-FFF2-40B4-BE49-F238E27FC236}">
                <a16:creationId xmlns:a16="http://schemas.microsoft.com/office/drawing/2014/main" id="{CBC0F371-D952-AF4A-90D1-5A4B515B51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7564" y="769884"/>
            <a:ext cx="2996187" cy="2996187"/>
          </a:xfrm>
          <a:prstGeom prst="rect">
            <a:avLst/>
          </a:prstGeom>
        </p:spPr>
      </p:pic>
      <p:pic>
        <p:nvPicPr>
          <p:cNvPr id="6" name="Picture 5" descr="Graphical user interface&#10;&#10;Description automatically generated">
            <a:extLst>
              <a:ext uri="{FF2B5EF4-FFF2-40B4-BE49-F238E27FC236}">
                <a16:creationId xmlns:a16="http://schemas.microsoft.com/office/drawing/2014/main" id="{70AAEAD3-4861-8949-AFC0-24265F2CEF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795" y="5733994"/>
            <a:ext cx="3517574" cy="3517574"/>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37276" y="820996"/>
            <a:ext cx="622285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remind</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25548" y="5876856"/>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decrease</a:t>
            </a:r>
            <a:endParaRPr sz="115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E010D99E-5B14-7B43-9A8E-D99470F069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57342" y="751412"/>
            <a:ext cx="3162987" cy="3162987"/>
          </a:xfrm>
          <a:prstGeom prst="rect">
            <a:avLst/>
          </a:prstGeom>
        </p:spPr>
      </p:pic>
      <p:pic>
        <p:nvPicPr>
          <p:cNvPr id="17" name="Picture 16" descr="Icon&#10;&#10;Description automatically generated">
            <a:extLst>
              <a:ext uri="{FF2B5EF4-FFF2-40B4-BE49-F238E27FC236}">
                <a16:creationId xmlns:a16="http://schemas.microsoft.com/office/drawing/2014/main" id="{C730C157-0C3E-F543-893B-DD1249A80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9577" y="1450820"/>
            <a:ext cx="2574253" cy="2574253"/>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8972EEBD-56D3-824A-8F19-6FAF5E83E5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9642" y="5403909"/>
            <a:ext cx="3577793" cy="3577793"/>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29367" y="1005740"/>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automatic</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52942" y="5537180"/>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insert</a:t>
            </a:r>
            <a:endParaRPr sz="16600" dirty="0">
              <a:latin typeface="Gill Sans MT" panose="020B0502020104020203" pitchFamily="34" charset="77"/>
            </a:endParaRPr>
          </a:p>
        </p:txBody>
      </p:sp>
      <p:pic>
        <p:nvPicPr>
          <p:cNvPr id="17" name="Picture 16" descr="Icon&#10;&#10;Description automatically generated with low confidence">
            <a:extLst>
              <a:ext uri="{FF2B5EF4-FFF2-40B4-BE49-F238E27FC236}">
                <a16:creationId xmlns:a16="http://schemas.microsoft.com/office/drawing/2014/main" id="{2204265C-6468-7443-AB39-AACAF1C4AC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603629" y="192668"/>
            <a:ext cx="4021143" cy="4021143"/>
          </a:xfrm>
          <a:prstGeom prst="rect">
            <a:avLst/>
          </a:prstGeom>
        </p:spPr>
      </p:pic>
      <p:pic>
        <p:nvPicPr>
          <p:cNvPr id="4" name="Picture 3" descr="Icon&#10;&#10;Description automatically generated">
            <a:extLst>
              <a:ext uri="{FF2B5EF4-FFF2-40B4-BE49-F238E27FC236}">
                <a16:creationId xmlns:a16="http://schemas.microsoft.com/office/drawing/2014/main" id="{75529021-CD71-D444-BB46-258E1F83CD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581" y="5742552"/>
            <a:ext cx="3405124" cy="3405124"/>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23640" y="665926"/>
            <a:ext cx="792685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persuade</a:t>
            </a:r>
            <a:endParaRPr sz="115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04018" y="5493998"/>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signal</a:t>
            </a:r>
            <a:endParaRPr sz="19900" dirty="0">
              <a:latin typeface="Gill Sans MT" panose="020B0502020104020203" pitchFamily="34" charset="77"/>
            </a:endParaRPr>
          </a:p>
        </p:txBody>
      </p:sp>
      <p:pic>
        <p:nvPicPr>
          <p:cNvPr id="17" name="Picture 16" descr="Icon&#10;&#10;Description automatically generated">
            <a:extLst>
              <a:ext uri="{FF2B5EF4-FFF2-40B4-BE49-F238E27FC236}">
                <a16:creationId xmlns:a16="http://schemas.microsoft.com/office/drawing/2014/main" id="{14E3BC0F-3662-4549-BA3A-A594BC4702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87312" y="690520"/>
            <a:ext cx="3245656" cy="3245656"/>
          </a:xfrm>
          <a:prstGeom prst="rect">
            <a:avLst/>
          </a:prstGeom>
        </p:spPr>
      </p:pic>
      <p:pic>
        <p:nvPicPr>
          <p:cNvPr id="5" name="Picture 4" descr="Icon&#10;&#10;Description automatically generated">
            <a:extLst>
              <a:ext uri="{FF2B5EF4-FFF2-40B4-BE49-F238E27FC236}">
                <a16:creationId xmlns:a16="http://schemas.microsoft.com/office/drawing/2014/main" id="{83D28331-8658-8642-8BFC-C7B7D8D374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1849" y="5696122"/>
            <a:ext cx="3364971" cy="3364971"/>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148451" y="2274766"/>
            <a:ext cx="28244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attention</a:t>
            </a:r>
            <a:endParaRPr b="1" dirty="0">
              <a:latin typeface="Gill Sans MT" panose="020B0502020104020203" pitchFamily="34" charset="77"/>
              <a:sym typeface="American Typewriter"/>
            </a:endParaRPr>
          </a:p>
        </p:txBody>
      </p:sp>
      <p:sp>
        <p:nvSpPr>
          <p:cNvPr id="134" name="office"/>
          <p:cNvSpPr txBox="1"/>
          <p:nvPr/>
        </p:nvSpPr>
        <p:spPr>
          <a:xfrm>
            <a:off x="5628561" y="3183419"/>
            <a:ext cx="186429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annoy</a:t>
            </a:r>
            <a:endParaRPr dirty="0">
              <a:latin typeface="Gill Sans MT" panose="020B0502020104020203" pitchFamily="34" charset="77"/>
            </a:endParaRPr>
          </a:p>
        </p:txBody>
      </p:sp>
      <p:sp>
        <p:nvSpPr>
          <p:cNvPr id="135" name="spare"/>
          <p:cNvSpPr txBox="1"/>
          <p:nvPr/>
        </p:nvSpPr>
        <p:spPr>
          <a:xfrm>
            <a:off x="5352036" y="4033018"/>
            <a:ext cx="241732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spotless</a:t>
            </a:r>
            <a:endParaRPr b="1" dirty="0">
              <a:latin typeface="Gill Sans MT" panose="020B0502020104020203" pitchFamily="34" charset="77"/>
              <a:sym typeface="American Typewriter"/>
            </a:endParaRPr>
          </a:p>
        </p:txBody>
      </p:sp>
      <p:sp>
        <p:nvSpPr>
          <p:cNvPr id="136" name="chipped"/>
          <p:cNvSpPr txBox="1"/>
          <p:nvPr/>
        </p:nvSpPr>
        <p:spPr>
          <a:xfrm>
            <a:off x="4962509" y="4958818"/>
            <a:ext cx="319638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suggestion</a:t>
            </a:r>
            <a:endParaRPr dirty="0">
              <a:latin typeface="Gill Sans MT" panose="020B0502020104020203" pitchFamily="34" charset="77"/>
            </a:endParaRPr>
          </a:p>
        </p:txBody>
      </p:sp>
      <p:sp>
        <p:nvSpPr>
          <p:cNvPr id="137" name="lift"/>
          <p:cNvSpPr txBox="1"/>
          <p:nvPr/>
        </p:nvSpPr>
        <p:spPr>
          <a:xfrm>
            <a:off x="5441808" y="5829370"/>
            <a:ext cx="223779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remind</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007395" y="3418118"/>
            <a:ext cx="310662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automatic</a:t>
            </a:r>
            <a:endParaRPr b="1" dirty="0">
              <a:latin typeface="Gill Sans MT" panose="020B0502020104020203" pitchFamily="34" charset="77"/>
              <a:sym typeface="American Typewriter"/>
            </a:endParaRPr>
          </a:p>
        </p:txBody>
      </p:sp>
      <p:sp>
        <p:nvSpPr>
          <p:cNvPr id="139" name="unveil"/>
          <p:cNvSpPr txBox="1"/>
          <p:nvPr/>
        </p:nvSpPr>
        <p:spPr>
          <a:xfrm>
            <a:off x="5075925" y="5206217"/>
            <a:ext cx="27796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persuade</a:t>
            </a:r>
            <a:endParaRPr b="1" dirty="0">
              <a:latin typeface="Gill Sans MT" panose="020B0502020104020203" pitchFamily="34" charset="77"/>
              <a:sym typeface="American Typewriter"/>
            </a:endParaRPr>
          </a:p>
        </p:txBody>
      </p:sp>
      <p:sp>
        <p:nvSpPr>
          <p:cNvPr id="140" name="tolerate"/>
          <p:cNvSpPr txBox="1"/>
          <p:nvPr/>
        </p:nvSpPr>
        <p:spPr>
          <a:xfrm>
            <a:off x="5207779" y="2522165"/>
            <a:ext cx="270587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decrease</a:t>
            </a:r>
            <a:endParaRPr dirty="0">
              <a:latin typeface="Gill Sans MT" panose="020B0502020104020203" pitchFamily="34" charset="77"/>
            </a:endParaRPr>
          </a:p>
        </p:txBody>
      </p:sp>
      <p:sp>
        <p:nvSpPr>
          <p:cNvPr id="141" name="fixation"/>
          <p:cNvSpPr txBox="1"/>
          <p:nvPr/>
        </p:nvSpPr>
        <p:spPr>
          <a:xfrm>
            <a:off x="5665432" y="4280417"/>
            <a:ext cx="179055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insert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5645788" y="6095818"/>
            <a:ext cx="175047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signal</a:t>
            </a:r>
            <a:endParaRPr b="1" dirty="0">
              <a:latin typeface="Gill Sans MT" panose="020B0502020104020203" pitchFamily="34" charset="77"/>
              <a:sym typeface="American Typewriter"/>
            </a:endParaRPr>
          </a:p>
        </p:txBody>
      </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09155" y="1309202"/>
            <a:ext cx="339997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attention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56307" y="4036832"/>
            <a:ext cx="6880813"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give someone or something your attention, you look at it, listen to it, or think about it carefully.</a:t>
            </a:r>
            <a:endParaRPr sz="3600" dirty="0">
              <a:latin typeface="Gill Sans MT" panose="020B0502020104020203" pitchFamily="34" charset="77"/>
            </a:endParaRPr>
          </a:p>
        </p:txBody>
      </p:sp>
      <p:sp>
        <p:nvSpPr>
          <p:cNvPr id="155" name="The was a tear in Freddie’s new school jumper."/>
          <p:cNvSpPr txBox="1"/>
          <p:nvPr/>
        </p:nvSpPr>
        <p:spPr>
          <a:xfrm>
            <a:off x="0" y="643919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teacher wanted the children’s </a:t>
            </a:r>
            <a:r>
              <a:rPr lang="en-GB" sz="4000" b="1" dirty="0">
                <a:latin typeface="Gill Sans MT" panose="020B0502020104020203" pitchFamily="34" charset="77"/>
              </a:rPr>
              <a:t>attention</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at-ten-</a:t>
            </a:r>
            <a:r>
              <a:rPr lang="en-GB" dirty="0" err="1">
                <a:latin typeface="Gill Sans MT" panose="020B0502020104020203" pitchFamily="34" charset="77"/>
              </a:rPr>
              <a:t>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text, sign, vector graphics&#10;&#10;Description automatically generated">
            <a:extLst>
              <a:ext uri="{FF2B5EF4-FFF2-40B4-BE49-F238E27FC236}">
                <a16:creationId xmlns:a16="http://schemas.microsoft.com/office/drawing/2014/main" id="{BAB87490-E09E-1F47-9D49-37E766F063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2282" y="2525818"/>
            <a:ext cx="3841903" cy="3841903"/>
          </a:xfrm>
          <a:prstGeom prst="rect">
            <a:avLst/>
          </a:prstGeom>
        </p:spPr>
      </p:pic>
      <p:graphicFrame>
        <p:nvGraphicFramePr>
          <p:cNvPr id="3" name="Table 2">
            <a:extLst>
              <a:ext uri="{FF2B5EF4-FFF2-40B4-BE49-F238E27FC236}">
                <a16:creationId xmlns:a16="http://schemas.microsoft.com/office/drawing/2014/main" id="{35DCE164-185E-9A55-BE73-3FB1823ABF63}"/>
              </a:ext>
            </a:extLst>
          </p:cNvPr>
          <p:cNvGraphicFramePr>
            <a:graphicFrameLocks noGrp="1"/>
          </p:cNvGraphicFramePr>
          <p:nvPr>
            <p:extLst>
              <p:ext uri="{D42A27DB-BD31-4B8C-83A1-F6EECF244321}">
                <p14:modId xmlns:p14="http://schemas.microsoft.com/office/powerpoint/2010/main" val="2213706359"/>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listen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notice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indifference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tension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22521602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3408" y="1309202"/>
            <a:ext cx="227145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annoy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2950" y="4115758"/>
            <a:ext cx="5819079"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If someone or something annoys you, it makes you fairly angry and impatient.</a:t>
            </a:r>
            <a:endParaRPr sz="4000" dirty="0">
              <a:latin typeface="Gill Sans MT" panose="020B0502020104020203" pitchFamily="34" charset="77"/>
            </a:endParaRPr>
          </a:p>
        </p:txBody>
      </p:sp>
      <p:sp>
        <p:nvSpPr>
          <p:cNvPr id="155" name="The was a tear in Freddie’s new school jumper."/>
          <p:cNvSpPr txBox="1"/>
          <p:nvPr/>
        </p:nvSpPr>
        <p:spPr>
          <a:xfrm>
            <a:off x="0" y="665780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That shark song had started to </a:t>
            </a:r>
            <a:r>
              <a:rPr lang="en-GB" sz="4000" b="1" dirty="0">
                <a:latin typeface="Gill Sans MT" panose="020B0502020104020203" pitchFamily="34" charset="77"/>
              </a:rPr>
              <a:t>annoy</a:t>
            </a:r>
            <a:r>
              <a:rPr lang="en-GB" sz="4000" dirty="0">
                <a:latin typeface="Gill Sans MT" panose="020B0502020104020203" pitchFamily="34" charset="77"/>
              </a:rPr>
              <a:t> 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an-noy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4A746106-9FF5-694D-9586-F920AD38EF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9768" y="2594067"/>
            <a:ext cx="4063736" cy="4063736"/>
          </a:xfrm>
          <a:prstGeom prst="rect">
            <a:avLst/>
          </a:prstGeom>
        </p:spPr>
      </p:pic>
      <p:pic>
        <p:nvPicPr>
          <p:cNvPr id="8" name="Picture 7" descr="Shape&#10;&#10;Description automatically generated with low confidence">
            <a:extLst>
              <a:ext uri="{FF2B5EF4-FFF2-40B4-BE49-F238E27FC236}">
                <a16:creationId xmlns:a16="http://schemas.microsoft.com/office/drawing/2014/main" id="{97DC73CC-A065-6B4D-82F1-8D3D9E2565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2412" y="3753947"/>
            <a:ext cx="1875455" cy="1875455"/>
          </a:xfrm>
          <a:prstGeom prst="rect">
            <a:avLst/>
          </a:prstGeom>
        </p:spPr>
      </p:pic>
      <p:graphicFrame>
        <p:nvGraphicFramePr>
          <p:cNvPr id="3" name="Table 2">
            <a:extLst>
              <a:ext uri="{FF2B5EF4-FFF2-40B4-BE49-F238E27FC236}">
                <a16:creationId xmlns:a16="http://schemas.microsoft.com/office/drawing/2014/main" id="{05217391-A8A2-2270-DB95-D7856978A090}"/>
              </a:ext>
            </a:extLst>
          </p:cNvPr>
          <p:cNvGraphicFramePr>
            <a:graphicFrameLocks noGrp="1"/>
          </p:cNvGraphicFramePr>
          <p:nvPr>
            <p:extLst>
              <p:ext uri="{D42A27DB-BD31-4B8C-83A1-F6EECF244321}">
                <p14:modId xmlns:p14="http://schemas.microsoft.com/office/powerpoint/2010/main" val="2669390188"/>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anger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deliberately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enjoy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always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773919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06319" y="1309202"/>
            <a:ext cx="300563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spotless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60139" y="4149902"/>
            <a:ext cx="5537255" cy="21339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400" dirty="0">
                <a:latin typeface="Gill Sans MT" panose="020B0502020104020203" pitchFamily="34" charset="77"/>
              </a:rPr>
              <a:t>Something that is spotless is completely clean.</a:t>
            </a:r>
            <a:endParaRPr sz="4400" dirty="0">
              <a:latin typeface="Gill Sans MT" panose="020B0502020104020203" pitchFamily="34" charset="77"/>
            </a:endParaRPr>
          </a:p>
        </p:txBody>
      </p:sp>
      <p:sp>
        <p:nvSpPr>
          <p:cNvPr id="155" name="The was a tear in Freddie’s new school jumper."/>
          <p:cNvSpPr txBox="1"/>
          <p:nvPr/>
        </p:nvSpPr>
        <p:spPr>
          <a:xfrm>
            <a:off x="5112" y="663639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classroom was </a:t>
            </a:r>
            <a:r>
              <a:rPr lang="en-GB" sz="4000" b="1" dirty="0">
                <a:latin typeface="Gill Sans MT" panose="020B0502020104020203" pitchFamily="34" charset="77"/>
              </a:rPr>
              <a:t>spotless</a:t>
            </a:r>
            <a:r>
              <a:rPr lang="en-GB" sz="4000" dirty="0">
                <a:latin typeface="Gill Sans MT" panose="020B0502020104020203" pitchFamily="34" charset="77"/>
              </a:rPr>
              <a:t> for once.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spot-less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3" name="Picture 22" descr="A picture containing text, sign, vector graphics&#10;&#10;Description automatically generated">
            <a:extLst>
              <a:ext uri="{FF2B5EF4-FFF2-40B4-BE49-F238E27FC236}">
                <a16:creationId xmlns:a16="http://schemas.microsoft.com/office/drawing/2014/main" id="{CA3B7133-1793-844B-87E6-2C230D1539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3772" y="2688979"/>
            <a:ext cx="3769546" cy="3769546"/>
          </a:xfrm>
          <a:prstGeom prst="rect">
            <a:avLst/>
          </a:prstGeom>
        </p:spPr>
      </p:pic>
      <p:graphicFrame>
        <p:nvGraphicFramePr>
          <p:cNvPr id="3" name="Table 2">
            <a:extLst>
              <a:ext uri="{FF2B5EF4-FFF2-40B4-BE49-F238E27FC236}">
                <a16:creationId xmlns:a16="http://schemas.microsoft.com/office/drawing/2014/main" id="{A289C366-B54B-3A60-E68F-096FF28422E2}"/>
              </a:ext>
            </a:extLst>
          </p:cNvPr>
          <p:cNvGraphicFramePr>
            <a:graphicFrameLocks noGrp="1"/>
          </p:cNvGraphicFramePr>
          <p:nvPr>
            <p:extLst>
              <p:ext uri="{D42A27DB-BD31-4B8C-83A1-F6EECF244321}">
                <p14:modId xmlns:p14="http://schemas.microsoft.com/office/powerpoint/2010/main" val="2930539397"/>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pristine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jobless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absolutely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immaculate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heartless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perfectly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00239392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71100" y="1309202"/>
            <a:ext cx="387606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suggestion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58818" y="4209621"/>
            <a:ext cx="6441731"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If you make a suggestion, you put forward an idea or plan for someone to think about.</a:t>
            </a:r>
            <a:endParaRPr sz="4000" dirty="0">
              <a:latin typeface="Gill Sans MT" panose="020B0502020104020203" pitchFamily="34" charset="77"/>
            </a:endParaRPr>
          </a:p>
        </p:txBody>
      </p:sp>
      <p:sp>
        <p:nvSpPr>
          <p:cNvPr id="155" name="The was a tear in Freddie’s new school jumper."/>
          <p:cNvSpPr txBox="1"/>
          <p:nvPr/>
        </p:nvSpPr>
        <p:spPr>
          <a:xfrm>
            <a:off x="0" y="661019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Miss Jones wanted </a:t>
            </a:r>
            <a:r>
              <a:rPr lang="en-GB" sz="4000" b="1" dirty="0">
                <a:latin typeface="Gill Sans MT" panose="020B0502020104020203" pitchFamily="34" charset="77"/>
              </a:rPr>
              <a:t>suggestions</a:t>
            </a:r>
            <a:r>
              <a:rPr lang="en-GB" sz="4000" dirty="0">
                <a:latin typeface="Gill Sans MT" panose="020B0502020104020203" pitchFamily="34" charset="77"/>
              </a:rPr>
              <a:t> for the class nickname.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sug</a:t>
            </a:r>
            <a:r>
              <a:rPr lang="en-GB" dirty="0">
                <a:latin typeface="Gill Sans MT" panose="020B0502020104020203" pitchFamily="34" charset="77"/>
              </a:rPr>
              <a:t>-gest-</a:t>
            </a:r>
            <a:r>
              <a:rPr lang="en-GB" dirty="0" err="1">
                <a:latin typeface="Gill Sans MT" panose="020B0502020104020203" pitchFamily="34" charset="77"/>
              </a:rPr>
              <a:t>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2" name="Picture 21" descr="Graphical user interface&#10;&#10;Description automatically generated">
            <a:extLst>
              <a:ext uri="{FF2B5EF4-FFF2-40B4-BE49-F238E27FC236}">
                <a16:creationId xmlns:a16="http://schemas.microsoft.com/office/drawing/2014/main" id="{47749A57-C7E2-7F4B-9A36-1ABE83D851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6381" y="3021890"/>
            <a:ext cx="3517574" cy="3517574"/>
          </a:xfrm>
          <a:prstGeom prst="rect">
            <a:avLst/>
          </a:prstGeom>
        </p:spPr>
      </p:pic>
      <p:graphicFrame>
        <p:nvGraphicFramePr>
          <p:cNvPr id="3" name="Table 2">
            <a:extLst>
              <a:ext uri="{FF2B5EF4-FFF2-40B4-BE49-F238E27FC236}">
                <a16:creationId xmlns:a16="http://schemas.microsoft.com/office/drawing/2014/main" id="{5E333461-FD8F-69A5-9F75-69E43EA05001}"/>
              </a:ext>
            </a:extLst>
          </p:cNvPr>
          <p:cNvGraphicFramePr>
            <a:graphicFrameLocks noGrp="1"/>
          </p:cNvGraphicFramePr>
          <p:nvPr>
            <p:extLst>
              <p:ext uri="{D42A27DB-BD31-4B8C-83A1-F6EECF244321}">
                <p14:modId xmlns:p14="http://schemas.microsoft.com/office/powerpoint/2010/main" val="348049911"/>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idea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question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a:latin typeface="Gill Sans MT" panose="020B0502020104020203" pitchFamily="34" charset="77"/>
                        </a:rPr>
                        <a:t>proposal</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congestion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insightful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9605014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7426" y="1309202"/>
            <a:ext cx="268342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remind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52602" y="4134038"/>
            <a:ext cx="6020302"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someone reminds you of a fact or event that you already know about, they say something which makes you think about it.</a:t>
            </a:r>
            <a:endParaRPr sz="3200" dirty="0">
              <a:latin typeface="Gill Sans MT" panose="020B0502020104020203" pitchFamily="34" charset="77"/>
            </a:endParaRPr>
          </a:p>
        </p:txBody>
      </p:sp>
      <p:sp>
        <p:nvSpPr>
          <p:cNvPr id="155" name="The was a tear in Freddie’s new school jumper."/>
          <p:cNvSpPr txBox="1"/>
          <p:nvPr/>
        </p:nvSpPr>
        <p:spPr>
          <a:xfrm>
            <a:off x="0" y="669174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Jeremy </a:t>
            </a:r>
            <a:r>
              <a:rPr lang="en-GB" sz="4000" b="1" dirty="0">
                <a:latin typeface="Gill Sans MT" panose="020B0502020104020203" pitchFamily="34" charset="77"/>
              </a:rPr>
              <a:t>reminded</a:t>
            </a:r>
            <a:r>
              <a:rPr lang="en-GB" sz="4000" dirty="0">
                <a:latin typeface="Gill Sans MT" panose="020B0502020104020203" pitchFamily="34" charset="77"/>
              </a:rPr>
              <a:t> Mr. Cole about the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re-mind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38618020"/>
              </p:ext>
            </p:extLst>
          </p:nvPr>
        </p:nvGraphicFramePr>
        <p:xfrm>
          <a:off x="-26940" y="7653016"/>
          <a:ext cx="12999688" cy="1804446"/>
        </p:xfrm>
        <a:graphic>
          <a:graphicData uri="http://schemas.openxmlformats.org/drawingml/2006/table">
            <a:tbl>
              <a:tblPr firstRow="1" bandRow="1">
                <a:tableStyleId>{5940675A-B579-460E-94D1-54222C63F5DA}</a:tableStyleId>
              </a:tblPr>
              <a:tblGrid>
                <a:gridCol w="3249922">
                  <a:extLst>
                    <a:ext uri="{9D8B030D-6E8A-4147-A177-3AD203B41FA5}">
                      <a16:colId xmlns:a16="http://schemas.microsoft.com/office/drawing/2014/main" val="1062734036"/>
                    </a:ext>
                  </a:extLst>
                </a:gridCol>
                <a:gridCol w="3249922">
                  <a:extLst>
                    <a:ext uri="{9D8B030D-6E8A-4147-A177-3AD203B41FA5}">
                      <a16:colId xmlns:a16="http://schemas.microsoft.com/office/drawing/2014/main" val="2844254734"/>
                    </a:ext>
                  </a:extLst>
                </a:gridCol>
                <a:gridCol w="3249922">
                  <a:extLst>
                    <a:ext uri="{9D8B030D-6E8A-4147-A177-3AD203B41FA5}">
                      <a16:colId xmlns:a16="http://schemas.microsoft.com/office/drawing/2014/main" val="2209242225"/>
                    </a:ext>
                  </a:extLst>
                </a:gridCol>
                <a:gridCol w="3249922">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prompt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event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promise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C1254664-4E8C-554F-8458-C398F5D79C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8136" y="2969257"/>
            <a:ext cx="3225620" cy="3225620"/>
          </a:xfrm>
          <a:prstGeom prst="rect">
            <a:avLst/>
          </a:prstGeom>
        </p:spPr>
      </p:pic>
      <p:pic>
        <p:nvPicPr>
          <p:cNvPr id="7" name="Picture 6" descr="Icon&#10;&#10;Description automatically generated">
            <a:extLst>
              <a:ext uri="{FF2B5EF4-FFF2-40B4-BE49-F238E27FC236}">
                <a16:creationId xmlns:a16="http://schemas.microsoft.com/office/drawing/2014/main" id="{AE2E0B22-9424-F74E-A796-BEC366BCEE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74833" y="4087587"/>
            <a:ext cx="2072362" cy="2072362"/>
          </a:xfrm>
          <a:prstGeom prst="rect">
            <a:avLst/>
          </a:prstGeom>
        </p:spPr>
      </p:pic>
    </p:spTree>
    <p:extLst>
      <p:ext uri="{BB962C8B-B14F-4D97-AF65-F5344CB8AC3E}">
        <p14:creationId xmlns:p14="http://schemas.microsoft.com/office/powerpoint/2010/main" val="296798496"/>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12894</TotalTime>
  <Words>1198</Words>
  <Application>Microsoft Macintosh PowerPoint</Application>
  <PresentationFormat>Custom</PresentationFormat>
  <Paragraphs>334</Paragraphs>
  <Slides>25</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359</cp:revision>
  <dcterms:modified xsi:type="dcterms:W3CDTF">2026-01-12T14:15:01Z</dcterms:modified>
</cp:coreProperties>
</file>